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90084" y="327786"/>
            <a:ext cx="321183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582A89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582A89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582A89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582A89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8984" y="53085"/>
            <a:ext cx="4574031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582A89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869" y="1173937"/>
            <a:ext cx="9972675" cy="180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6F2F9F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4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6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tudentaffairs.ecu.edu/grow/" TargetMode="External"/><Relationship Id="rId3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9.jpg"/><Relationship Id="rId7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10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0253" y="270128"/>
            <a:ext cx="6861809" cy="1854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30">
                <a:solidFill>
                  <a:srgbClr val="400080"/>
                </a:solidFill>
              </a:rPr>
              <a:t>ECU</a:t>
            </a:r>
            <a:r>
              <a:rPr dirty="0" spc="-15">
                <a:solidFill>
                  <a:srgbClr val="400080"/>
                </a:solidFill>
              </a:rPr>
              <a:t> </a:t>
            </a:r>
            <a:r>
              <a:rPr dirty="0" spc="-30">
                <a:solidFill>
                  <a:srgbClr val="400080"/>
                </a:solidFill>
              </a:rPr>
              <a:t>GROW:</a:t>
            </a:r>
          </a:p>
          <a:p>
            <a:pPr algn="ctr">
              <a:lnSpc>
                <a:spcPct val="100000"/>
              </a:lnSpc>
            </a:pPr>
            <a:r>
              <a:rPr dirty="0" spc="-10">
                <a:solidFill>
                  <a:srgbClr val="400080"/>
                </a:solidFill>
              </a:rPr>
              <a:t>Student </a:t>
            </a:r>
            <a:r>
              <a:rPr dirty="0" spc="-25">
                <a:solidFill>
                  <a:srgbClr val="400080"/>
                </a:solidFill>
              </a:rPr>
              <a:t>Staff </a:t>
            </a:r>
            <a:r>
              <a:rPr dirty="0" spc="-55">
                <a:solidFill>
                  <a:srgbClr val="400080"/>
                </a:solidFill>
              </a:rPr>
              <a:t>Training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2673095"/>
            <a:ext cx="12192000" cy="4185285"/>
            <a:chOff x="0" y="2673095"/>
            <a:chExt cx="12192000" cy="4185285"/>
          </a:xfrm>
        </p:grpSpPr>
        <p:sp>
          <p:nvSpPr>
            <p:cNvPr id="4" name="object 4"/>
            <p:cNvSpPr/>
            <p:nvPr/>
          </p:nvSpPr>
          <p:spPr>
            <a:xfrm>
              <a:off x="464820" y="5260847"/>
              <a:ext cx="3125724" cy="11445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2673095"/>
              <a:ext cx="12191999" cy="41849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638627" y="557867"/>
            <a:ext cx="2622661" cy="12372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56328" y="52781"/>
            <a:ext cx="332422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15" b="1">
                <a:solidFill>
                  <a:srgbClr val="582A89"/>
                </a:solidFill>
                <a:latin typeface="Carlito"/>
                <a:cs typeface="Carlito"/>
              </a:rPr>
              <a:t>T</a:t>
            </a:r>
            <a:r>
              <a:rPr dirty="0" sz="6000" spc="-5" b="1">
                <a:solidFill>
                  <a:srgbClr val="582A89"/>
                </a:solidFill>
                <a:latin typeface="Carlito"/>
                <a:cs typeface="Carlito"/>
              </a:rPr>
              <a:t>ea</a:t>
            </a:r>
            <a:r>
              <a:rPr dirty="0" sz="6000" spc="-40" b="1">
                <a:solidFill>
                  <a:srgbClr val="582A89"/>
                </a:solidFill>
                <a:latin typeface="Carlito"/>
                <a:cs typeface="Carlito"/>
              </a:rPr>
              <a:t>m</a:t>
            </a:r>
            <a:r>
              <a:rPr dirty="0" sz="6000" spc="-45" b="1">
                <a:solidFill>
                  <a:srgbClr val="582A89"/>
                </a:solidFill>
                <a:latin typeface="Carlito"/>
                <a:cs typeface="Carlito"/>
              </a:rPr>
              <a:t>w</a:t>
            </a:r>
            <a:r>
              <a:rPr dirty="0" sz="6000" b="1">
                <a:solidFill>
                  <a:srgbClr val="582A89"/>
                </a:solidFill>
                <a:latin typeface="Carlito"/>
                <a:cs typeface="Carlito"/>
              </a:rPr>
              <a:t>ork</a:t>
            </a:r>
            <a:endParaRPr sz="6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8866" y="1366266"/>
            <a:ext cx="948690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5334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Ability </a:t>
            </a:r>
            <a:r>
              <a:rPr dirty="0" sz="4000" spc="-25">
                <a:solidFill>
                  <a:srgbClr val="582A89"/>
                </a:solidFill>
                <a:latin typeface="Carlito"/>
                <a:cs typeface="Carlito"/>
              </a:rPr>
              <a:t>to </a:t>
            </a:r>
            <a:r>
              <a:rPr dirty="0" sz="4000" spc="-30">
                <a:solidFill>
                  <a:srgbClr val="582A89"/>
                </a:solidFill>
                <a:latin typeface="Carlito"/>
                <a:cs typeface="Carlito"/>
              </a:rPr>
              <a:t>cooperate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and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work effectively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with 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others </a:t>
            </a:r>
            <a:r>
              <a:rPr dirty="0" sz="4000" spc="-25">
                <a:solidFill>
                  <a:srgbClr val="582A89"/>
                </a:solidFill>
                <a:latin typeface="Carlito"/>
                <a:cs typeface="Carlito"/>
              </a:rPr>
              <a:t>to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achieve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common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goal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or</a:t>
            </a:r>
            <a:r>
              <a:rPr dirty="0" sz="4000" spc="4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outcome.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6521" y="53085"/>
            <a:ext cx="3322954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Teamwork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6868" y="1624050"/>
            <a:ext cx="6855459" cy="236664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Respecting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20">
                <a:solidFill>
                  <a:srgbClr val="582A89"/>
                </a:solidFill>
                <a:latin typeface="Carlito"/>
                <a:cs typeface="Carlito"/>
              </a:rPr>
              <a:t>differences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25">
                <a:solidFill>
                  <a:srgbClr val="582A89"/>
                </a:solidFill>
                <a:latin typeface="Carlito"/>
                <a:cs typeface="Carlito"/>
              </a:rPr>
              <a:t>Working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together </a:t>
            </a:r>
            <a:r>
              <a:rPr dirty="0" sz="3200" spc="-25">
                <a:solidFill>
                  <a:srgbClr val="582A89"/>
                </a:solidFill>
                <a:latin typeface="Carlito"/>
                <a:cs typeface="Carlito"/>
              </a:rPr>
              <a:t>towards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shared</a:t>
            </a:r>
            <a:r>
              <a:rPr dirty="0" sz="3200" spc="3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goals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Pride </a:t>
            </a: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in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your</a:t>
            </a:r>
            <a:r>
              <a:rPr dirty="0" sz="3200" spc="-2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outcomes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Supporting </a:t>
            </a: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each</a:t>
            </a:r>
            <a:r>
              <a:rPr dirty="0" sz="3200" spc="2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other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4713731"/>
            <a:ext cx="12192000" cy="2143125"/>
            <a:chOff x="0" y="4713731"/>
            <a:chExt cx="12192000" cy="2143125"/>
          </a:xfrm>
        </p:grpSpPr>
        <p:sp>
          <p:nvSpPr>
            <p:cNvPr id="5" name="object 5"/>
            <p:cNvSpPr/>
            <p:nvPr/>
          </p:nvSpPr>
          <p:spPr>
            <a:xfrm>
              <a:off x="0" y="6498336"/>
              <a:ext cx="12192000" cy="0"/>
            </a:xfrm>
            <a:custGeom>
              <a:avLst/>
              <a:gdLst/>
              <a:ahLst/>
              <a:cxnLst/>
              <a:rect l="l" t="t" r="r" b="b"/>
              <a:pathLst>
                <a:path w="12192000" h="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ln w="6350">
              <a:solidFill>
                <a:srgbClr val="582A8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335768" y="4713731"/>
              <a:ext cx="1856231" cy="21427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1870" y="81483"/>
            <a:ext cx="4571365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Accountability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089" y="1445513"/>
            <a:ext cx="11787505" cy="2463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397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Ability </a:t>
            </a:r>
            <a:r>
              <a:rPr dirty="0" sz="4000" spc="-25">
                <a:solidFill>
                  <a:srgbClr val="582A89"/>
                </a:solidFill>
                <a:latin typeface="Carlito"/>
                <a:cs typeface="Carlito"/>
              </a:rPr>
              <a:t>to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build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on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personal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and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ethical foundation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while 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demonstrating </a:t>
            </a:r>
            <a:r>
              <a:rPr dirty="0" sz="4000" spc="-40">
                <a:solidFill>
                  <a:srgbClr val="582A89"/>
                </a:solidFill>
                <a:latin typeface="Carlito"/>
                <a:cs typeface="Carlito"/>
              </a:rPr>
              <a:t>integrity, </a:t>
            </a:r>
            <a:r>
              <a:rPr dirty="0" sz="4000" spc="-25">
                <a:solidFill>
                  <a:srgbClr val="582A89"/>
                </a:solidFill>
                <a:latin typeface="Carlito"/>
                <a:cs typeface="Carlito"/>
              </a:rPr>
              <a:t>responsibility,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and dependability 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to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do assigned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tasks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with minimal supervision while 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maintaining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professional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level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of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 trust.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Accountability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980" y="1485176"/>
            <a:ext cx="6671945" cy="2367915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Who </a:t>
            </a:r>
            <a:r>
              <a:rPr dirty="0" sz="3200" spc="-15">
                <a:solidFill>
                  <a:srgbClr val="582A89"/>
                </a:solidFill>
                <a:latin typeface="Carlito"/>
                <a:cs typeface="Carlito"/>
              </a:rPr>
              <a:t>you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are </a:t>
            </a: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when no one is</a:t>
            </a:r>
            <a:r>
              <a:rPr dirty="0" sz="3200" spc="-5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15">
                <a:solidFill>
                  <a:srgbClr val="582A89"/>
                </a:solidFill>
                <a:latin typeface="Carlito"/>
                <a:cs typeface="Carlito"/>
              </a:rPr>
              <a:t>watching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Meeting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deadlines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5">
                <a:solidFill>
                  <a:srgbClr val="582A89"/>
                </a:solidFill>
                <a:latin typeface="Carlito"/>
                <a:cs typeface="Carlito"/>
              </a:rPr>
              <a:t>Ownership </a:t>
            </a:r>
            <a:r>
              <a:rPr dirty="0" sz="3200" spc="-30">
                <a:solidFill>
                  <a:srgbClr val="582A89"/>
                </a:solidFill>
                <a:latin typeface="Carlito"/>
                <a:cs typeface="Carlito"/>
              </a:rPr>
              <a:t>for</a:t>
            </a:r>
            <a:r>
              <a:rPr dirty="0" sz="3200" spc="1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25">
                <a:solidFill>
                  <a:srgbClr val="582A89"/>
                </a:solidFill>
                <a:latin typeface="Carlito"/>
                <a:cs typeface="Carlito"/>
              </a:rPr>
              <a:t>mistakes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Showing</a:t>
            </a: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up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5004815"/>
            <a:ext cx="12192000" cy="1853564"/>
            <a:chOff x="0" y="5004815"/>
            <a:chExt cx="12192000" cy="1853564"/>
          </a:xfrm>
        </p:grpSpPr>
        <p:sp>
          <p:nvSpPr>
            <p:cNvPr id="5" name="object 5"/>
            <p:cNvSpPr/>
            <p:nvPr/>
          </p:nvSpPr>
          <p:spPr>
            <a:xfrm>
              <a:off x="0" y="6498335"/>
              <a:ext cx="12192000" cy="0"/>
            </a:xfrm>
            <a:custGeom>
              <a:avLst/>
              <a:gdLst/>
              <a:ahLst/>
              <a:cxnLst/>
              <a:rect l="l" t="t" r="r" b="b"/>
              <a:pathLst>
                <a:path w="12192000" h="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ln w="6350">
              <a:solidFill>
                <a:srgbClr val="582A8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059923" y="5004815"/>
              <a:ext cx="2132076" cy="18531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62578" y="87884"/>
            <a:ext cx="390842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0" b="1">
                <a:solidFill>
                  <a:srgbClr val="582A89"/>
                </a:solidFill>
                <a:latin typeface="Carlito"/>
                <a:cs typeface="Carlito"/>
              </a:rPr>
              <a:t>Adaptability</a:t>
            </a:r>
            <a:endParaRPr sz="6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825" y="1560398"/>
            <a:ext cx="11279505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711835">
              <a:lnSpc>
                <a:spcPct val="100000"/>
              </a:lnSpc>
              <a:spcBef>
                <a:spcPts val="95"/>
              </a:spcBef>
            </a:pP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Demonstrating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flexibility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in the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face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of changing 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circumstances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and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responding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proactively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to</a:t>
            </a:r>
            <a:r>
              <a:rPr dirty="0" sz="4000" spc="6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4000" spc="-45">
                <a:solidFill>
                  <a:srgbClr val="582A89"/>
                </a:solidFill>
                <a:latin typeface="Carlito"/>
                <a:cs typeface="Carlito"/>
              </a:rPr>
              <a:t>adversity.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2390" y="53085"/>
            <a:ext cx="390842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Adaptability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8108" y="1738731"/>
            <a:ext cx="4815205" cy="2367280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Being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15">
                <a:solidFill>
                  <a:srgbClr val="582A89"/>
                </a:solidFill>
                <a:latin typeface="Carlito"/>
                <a:cs typeface="Carlito"/>
              </a:rPr>
              <a:t>flexible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Thriving </a:t>
            </a: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in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times of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change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Being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prepared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5">
                <a:solidFill>
                  <a:srgbClr val="582A89"/>
                </a:solidFill>
                <a:latin typeface="Carlito"/>
                <a:cs typeface="Carlito"/>
              </a:rPr>
              <a:t>Staying</a:t>
            </a:r>
            <a:r>
              <a:rPr dirty="0" sz="3200" spc="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calm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5010911"/>
            <a:ext cx="12192000" cy="1847214"/>
            <a:chOff x="0" y="5010911"/>
            <a:chExt cx="12192000" cy="1847214"/>
          </a:xfrm>
        </p:grpSpPr>
        <p:sp>
          <p:nvSpPr>
            <p:cNvPr id="5" name="object 5"/>
            <p:cNvSpPr/>
            <p:nvPr/>
          </p:nvSpPr>
          <p:spPr>
            <a:xfrm>
              <a:off x="0" y="6498336"/>
              <a:ext cx="12192000" cy="0"/>
            </a:xfrm>
            <a:custGeom>
              <a:avLst/>
              <a:gdLst/>
              <a:ahLst/>
              <a:cxnLst/>
              <a:rect l="l" t="t" r="r" b="b"/>
              <a:pathLst>
                <a:path w="12192000" h="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ln w="6350">
              <a:solidFill>
                <a:srgbClr val="582A8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288523" y="5010911"/>
              <a:ext cx="1845564" cy="18470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5297" y="0"/>
            <a:ext cx="356362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ECU</a:t>
            </a:r>
            <a:r>
              <a:rPr dirty="0" spc="-90"/>
              <a:t> </a:t>
            </a:r>
            <a:r>
              <a:rPr dirty="0" spc="-35"/>
              <a:t>GROW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37717" y="5112228"/>
            <a:ext cx="10719435" cy="115824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3000" i="1">
                <a:solidFill>
                  <a:srgbClr val="582A89"/>
                </a:solidFill>
                <a:latin typeface="Carlito"/>
                <a:cs typeface="Carlito"/>
              </a:rPr>
              <a:t>A </a:t>
            </a:r>
            <a:r>
              <a:rPr dirty="0" sz="3000" spc="-5" i="1">
                <a:solidFill>
                  <a:srgbClr val="582A89"/>
                </a:solidFill>
                <a:latin typeface="Carlito"/>
                <a:cs typeface="Carlito"/>
              </a:rPr>
              <a:t>leader </a:t>
            </a:r>
            <a:r>
              <a:rPr dirty="0" sz="3000" i="1">
                <a:solidFill>
                  <a:srgbClr val="582A89"/>
                </a:solidFill>
                <a:latin typeface="Carlito"/>
                <a:cs typeface="Carlito"/>
              </a:rPr>
              <a:t>is </a:t>
            </a:r>
            <a:r>
              <a:rPr dirty="0" sz="3000" spc="-10" i="1">
                <a:solidFill>
                  <a:srgbClr val="582A89"/>
                </a:solidFill>
                <a:latin typeface="Carlito"/>
                <a:cs typeface="Carlito"/>
              </a:rPr>
              <a:t>one </a:t>
            </a:r>
            <a:r>
              <a:rPr dirty="0" sz="3000" i="1">
                <a:solidFill>
                  <a:srgbClr val="582A89"/>
                </a:solidFill>
                <a:latin typeface="Carlito"/>
                <a:cs typeface="Carlito"/>
              </a:rPr>
              <a:t>who </a:t>
            </a:r>
            <a:r>
              <a:rPr dirty="0" sz="3000" spc="-5" i="1">
                <a:solidFill>
                  <a:srgbClr val="582A89"/>
                </a:solidFill>
                <a:latin typeface="Carlito"/>
                <a:cs typeface="Carlito"/>
              </a:rPr>
              <a:t>knows </a:t>
            </a:r>
            <a:r>
              <a:rPr dirty="0" sz="3000" i="1">
                <a:solidFill>
                  <a:srgbClr val="582A89"/>
                </a:solidFill>
                <a:latin typeface="Carlito"/>
                <a:cs typeface="Carlito"/>
              </a:rPr>
              <a:t>the </a:t>
            </a:r>
            <a:r>
              <a:rPr dirty="0" sz="3000" spc="-45" i="1">
                <a:solidFill>
                  <a:srgbClr val="582A89"/>
                </a:solidFill>
                <a:latin typeface="Carlito"/>
                <a:cs typeface="Carlito"/>
              </a:rPr>
              <a:t>way, </a:t>
            </a:r>
            <a:r>
              <a:rPr dirty="0" sz="3000" spc="-5" i="1">
                <a:solidFill>
                  <a:srgbClr val="582A89"/>
                </a:solidFill>
                <a:latin typeface="Carlito"/>
                <a:cs typeface="Carlito"/>
              </a:rPr>
              <a:t>goes </a:t>
            </a:r>
            <a:r>
              <a:rPr dirty="0" sz="3000" i="1">
                <a:solidFill>
                  <a:srgbClr val="582A89"/>
                </a:solidFill>
                <a:latin typeface="Carlito"/>
                <a:cs typeface="Carlito"/>
              </a:rPr>
              <a:t>the </a:t>
            </a:r>
            <a:r>
              <a:rPr dirty="0" sz="3000" spc="-45" i="1">
                <a:solidFill>
                  <a:srgbClr val="582A89"/>
                </a:solidFill>
                <a:latin typeface="Carlito"/>
                <a:cs typeface="Carlito"/>
              </a:rPr>
              <a:t>way, </a:t>
            </a:r>
            <a:r>
              <a:rPr dirty="0" sz="3000" i="1">
                <a:solidFill>
                  <a:srgbClr val="582A89"/>
                </a:solidFill>
                <a:latin typeface="Carlito"/>
                <a:cs typeface="Carlito"/>
              </a:rPr>
              <a:t>and </a:t>
            </a:r>
            <a:r>
              <a:rPr dirty="0" sz="3000" spc="-5" i="1">
                <a:solidFill>
                  <a:srgbClr val="582A89"/>
                </a:solidFill>
                <a:latin typeface="Carlito"/>
                <a:cs typeface="Carlito"/>
              </a:rPr>
              <a:t>shows </a:t>
            </a:r>
            <a:r>
              <a:rPr dirty="0" sz="3000" i="1">
                <a:solidFill>
                  <a:srgbClr val="582A89"/>
                </a:solidFill>
                <a:latin typeface="Carlito"/>
                <a:cs typeface="Carlito"/>
              </a:rPr>
              <a:t>the</a:t>
            </a:r>
            <a:r>
              <a:rPr dirty="0" sz="3000" spc="-50" i="1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000" i="1">
                <a:solidFill>
                  <a:srgbClr val="582A89"/>
                </a:solidFill>
                <a:latin typeface="Carlito"/>
                <a:cs typeface="Carlito"/>
              </a:rPr>
              <a:t>way</a:t>
            </a:r>
            <a:endParaRPr sz="3000">
              <a:latin typeface="Carlito"/>
              <a:cs typeface="Carlito"/>
            </a:endParaRPr>
          </a:p>
          <a:p>
            <a:pPr marL="4083685">
              <a:lnSpc>
                <a:spcPct val="100000"/>
              </a:lnSpc>
              <a:spcBef>
                <a:spcPts val="765"/>
              </a:spcBef>
            </a:pPr>
            <a:r>
              <a:rPr dirty="0" sz="3200" spc="-185" i="1">
                <a:solidFill>
                  <a:srgbClr val="582A89"/>
                </a:solidFill>
                <a:latin typeface="Arial"/>
                <a:cs typeface="Arial"/>
              </a:rPr>
              <a:t>– </a:t>
            </a:r>
            <a:r>
              <a:rPr dirty="0" sz="3200" i="1">
                <a:solidFill>
                  <a:srgbClr val="582A89"/>
                </a:solidFill>
                <a:latin typeface="Carlito"/>
                <a:cs typeface="Carlito"/>
              </a:rPr>
              <a:t>John</a:t>
            </a:r>
            <a:r>
              <a:rPr dirty="0" sz="3200" spc="20" i="1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i="1">
                <a:solidFill>
                  <a:srgbClr val="582A89"/>
                </a:solidFill>
                <a:latin typeface="Carlito"/>
                <a:cs typeface="Carlito"/>
              </a:rPr>
              <a:t>Maxwell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3752" y="1050036"/>
            <a:ext cx="10064496" cy="393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1875" y="2785110"/>
            <a:ext cx="10191750" cy="100139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09600" marR="5080" indent="-597535">
              <a:lnSpc>
                <a:spcPct val="100000"/>
              </a:lnSpc>
              <a:spcBef>
                <a:spcPts val="105"/>
              </a:spcBef>
            </a:pPr>
            <a:r>
              <a:rPr dirty="0" sz="3200" spc="-10" b="1">
                <a:solidFill>
                  <a:srgbClr val="582A89"/>
                </a:solidFill>
                <a:latin typeface="Carlito"/>
                <a:cs typeface="Carlito"/>
              </a:rPr>
              <a:t>More </a:t>
            </a:r>
            <a:r>
              <a:rPr dirty="0" sz="3200" spc="-5" b="1">
                <a:solidFill>
                  <a:srgbClr val="582A89"/>
                </a:solidFill>
                <a:latin typeface="Carlito"/>
                <a:cs typeface="Carlito"/>
              </a:rPr>
              <a:t>information, handouts, </a:t>
            </a:r>
            <a:r>
              <a:rPr dirty="0" sz="3200" b="1">
                <a:solidFill>
                  <a:srgbClr val="582A89"/>
                </a:solidFill>
                <a:latin typeface="Carlito"/>
                <a:cs typeface="Carlito"/>
              </a:rPr>
              <a:t>and </a:t>
            </a:r>
            <a:r>
              <a:rPr dirty="0" sz="3200" spc="-10" b="1">
                <a:solidFill>
                  <a:srgbClr val="582A89"/>
                </a:solidFill>
                <a:latin typeface="Carlito"/>
                <a:cs typeface="Carlito"/>
              </a:rPr>
              <a:t>competency </a:t>
            </a:r>
            <a:r>
              <a:rPr dirty="0" sz="3200" spc="-5" b="1">
                <a:solidFill>
                  <a:srgbClr val="582A89"/>
                </a:solidFill>
                <a:latin typeface="Carlito"/>
                <a:cs typeface="Carlito"/>
              </a:rPr>
              <a:t>videos </a:t>
            </a:r>
            <a:r>
              <a:rPr dirty="0" sz="3200" spc="-10" b="1">
                <a:solidFill>
                  <a:srgbClr val="582A89"/>
                </a:solidFill>
                <a:latin typeface="Carlito"/>
                <a:cs typeface="Carlito"/>
              </a:rPr>
              <a:t>can be  found </a:t>
            </a:r>
            <a:r>
              <a:rPr dirty="0" sz="3200" b="1">
                <a:solidFill>
                  <a:srgbClr val="582A89"/>
                </a:solidFill>
                <a:latin typeface="Carlito"/>
                <a:cs typeface="Carlito"/>
              </a:rPr>
              <a:t>online </a:t>
            </a:r>
            <a:r>
              <a:rPr dirty="0" sz="3200" spc="-10" b="1">
                <a:solidFill>
                  <a:srgbClr val="582A89"/>
                </a:solidFill>
                <a:latin typeface="Carlito"/>
                <a:cs typeface="Carlito"/>
              </a:rPr>
              <a:t>at</a:t>
            </a:r>
            <a:r>
              <a:rPr dirty="0" sz="3200" spc="-35" b="1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u="heavy" sz="3200" spc="-20" b="1">
                <a:solidFill>
                  <a:srgbClr val="582A89"/>
                </a:solidFill>
                <a:uFill>
                  <a:solidFill>
                    <a:srgbClr val="582A89"/>
                  </a:solidFill>
                </a:uFill>
                <a:latin typeface="Carlito"/>
                <a:cs typeface="Carlito"/>
                <a:hlinkClick r:id="rId2"/>
              </a:rPr>
              <a:t>https://studentaffairs.ecu.edu/grow/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4658" y="161290"/>
            <a:ext cx="967867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30"/>
              <a:t>ECU </a:t>
            </a:r>
            <a:r>
              <a:rPr dirty="0" sz="5400"/>
              <a:t>and </a:t>
            </a:r>
            <a:r>
              <a:rPr dirty="0" sz="5400" spc="-10"/>
              <a:t>Student </a:t>
            </a:r>
            <a:r>
              <a:rPr dirty="0" sz="5400" spc="-25"/>
              <a:t>Affairs</a:t>
            </a:r>
            <a:r>
              <a:rPr dirty="0" sz="5400" spc="-40"/>
              <a:t> </a:t>
            </a:r>
            <a:r>
              <a:rPr dirty="0" sz="5400" spc="-5"/>
              <a:t>Overview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7907528" y="2953893"/>
            <a:ext cx="1983739" cy="1245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8</a:t>
            </a:r>
            <a:r>
              <a:rPr dirty="0" sz="2000" spc="-1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Units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22</a:t>
            </a:r>
            <a:r>
              <a:rPr dirty="0" sz="2000" spc="-8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Departments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12</a:t>
            </a:r>
            <a:r>
              <a:rPr dirty="0" sz="2000" spc="-2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6F2F9F"/>
                </a:solidFill>
                <a:latin typeface="Carlito"/>
                <a:cs typeface="Carlito"/>
              </a:rPr>
              <a:t>Offices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311</a:t>
            </a:r>
            <a:r>
              <a:rPr dirty="0" sz="2000" spc="-45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Employees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64728" y="4173473"/>
            <a:ext cx="169100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250 Full</a:t>
            </a:r>
            <a:r>
              <a:rPr dirty="0" sz="2000" spc="-11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Time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61 </a:t>
            </a:r>
            <a:r>
              <a:rPr dirty="0" sz="2000" spc="-15">
                <a:solidFill>
                  <a:srgbClr val="6F2F9F"/>
                </a:solidFill>
                <a:latin typeface="Carlito"/>
                <a:cs typeface="Carlito"/>
              </a:rPr>
              <a:t>Part</a:t>
            </a:r>
            <a:r>
              <a:rPr dirty="0" sz="2000" spc="-8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Time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07528" y="4783073"/>
            <a:ext cx="29349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1,002 </a:t>
            </a: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Student</a:t>
            </a:r>
            <a:r>
              <a:rPr dirty="0" sz="2000" spc="-9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Employees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Mission:</a:t>
            </a:r>
          </a:p>
          <a:p>
            <a:pPr algn="just" marL="12700" marR="5080">
              <a:lnSpc>
                <a:spcPct val="100000"/>
              </a:lnSpc>
              <a:spcBef>
                <a:spcPts val="20"/>
              </a:spcBef>
            </a:pPr>
            <a:r>
              <a:rPr dirty="0" sz="1800" spc="-5" b="0">
                <a:latin typeface="Carlito"/>
                <a:cs typeface="Carlito"/>
              </a:rPr>
              <a:t>Student </a:t>
            </a:r>
            <a:r>
              <a:rPr dirty="0" sz="1800" spc="-15" b="0">
                <a:latin typeface="Carlito"/>
                <a:cs typeface="Carlito"/>
              </a:rPr>
              <a:t>Affairs </a:t>
            </a:r>
            <a:r>
              <a:rPr dirty="0" sz="1800" spc="-10" b="0">
                <a:latin typeface="Carlito"/>
                <a:cs typeface="Carlito"/>
              </a:rPr>
              <a:t>provides </a:t>
            </a:r>
            <a:r>
              <a:rPr dirty="0" sz="1800" spc="-15" b="0">
                <a:latin typeface="Carlito"/>
                <a:cs typeface="Carlito"/>
              </a:rPr>
              <a:t>programs </a:t>
            </a:r>
            <a:r>
              <a:rPr dirty="0" sz="1800" b="0">
                <a:latin typeface="Carlito"/>
                <a:cs typeface="Carlito"/>
              </a:rPr>
              <a:t>and </a:t>
            </a:r>
            <a:r>
              <a:rPr dirty="0" sz="1800" spc="-5" b="0">
                <a:latin typeface="Carlito"/>
                <a:cs typeface="Carlito"/>
              </a:rPr>
              <a:t>services that </a:t>
            </a:r>
            <a:r>
              <a:rPr dirty="0" sz="1800" spc="-10" b="0">
                <a:latin typeface="Carlito"/>
                <a:cs typeface="Carlito"/>
              </a:rPr>
              <a:t>optimize </a:t>
            </a:r>
            <a:r>
              <a:rPr dirty="0" sz="1800" spc="-5" b="0">
                <a:latin typeface="Carlito"/>
                <a:cs typeface="Carlito"/>
              </a:rPr>
              <a:t>student learning </a:t>
            </a:r>
            <a:r>
              <a:rPr dirty="0" sz="1800" b="0">
                <a:latin typeface="Carlito"/>
                <a:cs typeface="Carlito"/>
              </a:rPr>
              <a:t>and </a:t>
            </a:r>
            <a:r>
              <a:rPr dirty="0" sz="1800" spc="-5" b="0">
                <a:latin typeface="Carlito"/>
                <a:cs typeface="Carlito"/>
              </a:rPr>
              <a:t>leadership, builds </a:t>
            </a:r>
            <a:r>
              <a:rPr dirty="0" sz="1800" b="0">
                <a:latin typeface="Carlito"/>
                <a:cs typeface="Carlito"/>
              </a:rPr>
              <a:t>a </a:t>
            </a:r>
            <a:r>
              <a:rPr dirty="0" sz="1800" spc="-15" b="0">
                <a:latin typeface="Carlito"/>
                <a:cs typeface="Carlito"/>
              </a:rPr>
              <a:t>safe,  </a:t>
            </a:r>
            <a:r>
              <a:rPr dirty="0" sz="1800" spc="-5" b="0">
                <a:latin typeface="Carlito"/>
                <a:cs typeface="Carlito"/>
              </a:rPr>
              <a:t>supportive </a:t>
            </a:r>
            <a:r>
              <a:rPr dirty="0" sz="1800" b="0">
                <a:latin typeface="Carlito"/>
                <a:cs typeface="Carlito"/>
              </a:rPr>
              <a:t>and </a:t>
            </a:r>
            <a:r>
              <a:rPr dirty="0" sz="1800" spc="-10" b="0">
                <a:latin typeface="Carlito"/>
                <a:cs typeface="Carlito"/>
              </a:rPr>
              <a:t>welcoming </a:t>
            </a:r>
            <a:r>
              <a:rPr dirty="0" sz="1800" spc="-5" b="0">
                <a:latin typeface="Carlito"/>
                <a:cs typeface="Carlito"/>
              </a:rPr>
              <a:t>campus </a:t>
            </a:r>
            <a:r>
              <a:rPr dirty="0" sz="1800" spc="-20" b="0">
                <a:latin typeface="Carlito"/>
                <a:cs typeface="Carlito"/>
              </a:rPr>
              <a:t>community, fosters </a:t>
            </a:r>
            <a:r>
              <a:rPr dirty="0" sz="1800" b="0">
                <a:latin typeface="Carlito"/>
                <a:cs typeface="Carlito"/>
              </a:rPr>
              <a:t>the </a:t>
            </a:r>
            <a:r>
              <a:rPr dirty="0" sz="1800" spc="-5" b="0">
                <a:latin typeface="Carlito"/>
                <a:cs typeface="Carlito"/>
              </a:rPr>
              <a:t>emotional </a:t>
            </a:r>
            <a:r>
              <a:rPr dirty="0" sz="1800" spc="-10" b="0">
                <a:latin typeface="Carlito"/>
                <a:cs typeface="Carlito"/>
              </a:rPr>
              <a:t>growth </a:t>
            </a:r>
            <a:r>
              <a:rPr dirty="0" sz="1800" b="0">
                <a:latin typeface="Carlito"/>
                <a:cs typeface="Carlito"/>
              </a:rPr>
              <a:t>and </a:t>
            </a:r>
            <a:r>
              <a:rPr dirty="0" sz="1800" spc="-10" b="0">
                <a:latin typeface="Carlito"/>
                <a:cs typeface="Carlito"/>
              </a:rPr>
              <a:t>personal </a:t>
            </a:r>
            <a:r>
              <a:rPr dirty="0" sz="1800" spc="-5" b="0">
                <a:latin typeface="Carlito"/>
                <a:cs typeface="Carlito"/>
              </a:rPr>
              <a:t>development of  students, </a:t>
            </a:r>
            <a:r>
              <a:rPr dirty="0" sz="1800" b="0">
                <a:latin typeface="Carlito"/>
                <a:cs typeface="Carlito"/>
              </a:rPr>
              <a:t>and </a:t>
            </a:r>
            <a:r>
              <a:rPr dirty="0" sz="1800" spc="-15" b="0">
                <a:latin typeface="Carlito"/>
                <a:cs typeface="Carlito"/>
              </a:rPr>
              <a:t>makes </a:t>
            </a:r>
            <a:r>
              <a:rPr dirty="0" sz="1800" b="0">
                <a:latin typeface="Carlito"/>
                <a:cs typeface="Carlito"/>
              </a:rPr>
              <a:t>a </a:t>
            </a:r>
            <a:r>
              <a:rPr dirty="0" sz="1800" spc="-5" b="0">
                <a:latin typeface="Carlito"/>
                <a:cs typeface="Carlito"/>
              </a:rPr>
              <a:t>positive </a:t>
            </a:r>
            <a:r>
              <a:rPr dirty="0" sz="1800" spc="-10" b="0">
                <a:latin typeface="Carlito"/>
                <a:cs typeface="Carlito"/>
              </a:rPr>
              <a:t>contribution to </a:t>
            </a:r>
            <a:r>
              <a:rPr dirty="0" sz="1800" b="0">
                <a:latin typeface="Carlito"/>
                <a:cs typeface="Carlito"/>
              </a:rPr>
              <a:t>the </a:t>
            </a:r>
            <a:r>
              <a:rPr dirty="0" sz="1800" spc="-10" b="0">
                <a:latin typeface="Carlito"/>
                <a:cs typeface="Carlito"/>
              </a:rPr>
              <a:t>overall </a:t>
            </a:r>
            <a:r>
              <a:rPr dirty="0" sz="1800" spc="-5" b="0">
                <a:latin typeface="Carlito"/>
                <a:cs typeface="Carlito"/>
              </a:rPr>
              <a:t>student</a:t>
            </a:r>
            <a:r>
              <a:rPr dirty="0" sz="1800" spc="85" b="0">
                <a:latin typeface="Carlito"/>
                <a:cs typeface="Carlito"/>
              </a:rPr>
              <a:t> </a:t>
            </a:r>
            <a:r>
              <a:rPr dirty="0" sz="1800" spc="-5" b="0">
                <a:latin typeface="Carlito"/>
                <a:cs typeface="Carlito"/>
              </a:rPr>
              <a:t>experience.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Carlito"/>
              <a:cs typeface="Carlito"/>
            </a:endParaRPr>
          </a:p>
          <a:p>
            <a:pPr marL="384810">
              <a:lnSpc>
                <a:spcPct val="100000"/>
              </a:lnSpc>
              <a:spcBef>
                <a:spcPts val="5"/>
              </a:spcBef>
              <a:tabLst>
                <a:tab pos="7108825" algn="l"/>
              </a:tabLst>
            </a:pPr>
            <a:r>
              <a:rPr dirty="0" spc="-25"/>
              <a:t>Values:	</a:t>
            </a:r>
            <a:r>
              <a:rPr dirty="0" spc="-50"/>
              <a:t>We </a:t>
            </a:r>
            <a:r>
              <a:rPr dirty="0" spc="-15"/>
              <a:t>Are </a:t>
            </a:r>
            <a:r>
              <a:rPr dirty="0" spc="-10"/>
              <a:t>Student</a:t>
            </a:r>
            <a:r>
              <a:rPr dirty="0" spc="70"/>
              <a:t> </a:t>
            </a:r>
            <a:r>
              <a:rPr dirty="0" spc="-10"/>
              <a:t>Affairs: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83030" y="2953893"/>
            <a:ext cx="2124710" cy="155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10">
                <a:solidFill>
                  <a:srgbClr val="6F2F9F"/>
                </a:solidFill>
                <a:latin typeface="Carlito"/>
                <a:cs typeface="Carlito"/>
              </a:rPr>
              <a:t>Student-centered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10">
                <a:solidFill>
                  <a:srgbClr val="6F2F9F"/>
                </a:solidFill>
                <a:latin typeface="Carlito"/>
                <a:cs typeface="Carlito"/>
              </a:rPr>
              <a:t>Integrity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Excellence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10">
                <a:solidFill>
                  <a:srgbClr val="6F2F9F"/>
                </a:solidFill>
                <a:latin typeface="Carlito"/>
                <a:cs typeface="Carlito"/>
              </a:rPr>
              <a:t>Respect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Belonging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3261" y="5429199"/>
            <a:ext cx="6949440" cy="6667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2540">
              <a:lnSpc>
                <a:spcPct val="100000"/>
              </a:lnSpc>
              <a:spcBef>
                <a:spcPts val="95"/>
              </a:spcBef>
            </a:pPr>
            <a:r>
              <a:rPr dirty="0" sz="2200" spc="-5" b="1">
                <a:solidFill>
                  <a:srgbClr val="6F2F9F"/>
                </a:solidFill>
                <a:latin typeface="Carlito"/>
                <a:cs typeface="Carlito"/>
              </a:rPr>
              <a:t>26,785 </a:t>
            </a:r>
            <a:r>
              <a:rPr dirty="0" sz="2200" spc="-50" b="1">
                <a:solidFill>
                  <a:srgbClr val="6F2F9F"/>
                </a:solidFill>
                <a:latin typeface="Carlito"/>
                <a:cs typeface="Carlito"/>
              </a:rPr>
              <a:t>Total</a:t>
            </a:r>
            <a:r>
              <a:rPr dirty="0" sz="2200" spc="5" b="1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dirty="0" sz="2200" spc="-10" b="1">
                <a:solidFill>
                  <a:srgbClr val="6F2F9F"/>
                </a:solidFill>
                <a:latin typeface="Carlito"/>
                <a:cs typeface="Carlito"/>
              </a:rPr>
              <a:t>Enrollment</a:t>
            </a:r>
            <a:endParaRPr sz="22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000" spc="5">
                <a:solidFill>
                  <a:srgbClr val="6F2F9F"/>
                </a:solidFill>
                <a:latin typeface="Carlito"/>
                <a:cs typeface="Carlito"/>
              </a:rPr>
              <a:t>60% </a:t>
            </a: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Female </a:t>
            </a: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| 40% Male | 30% </a:t>
            </a: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Underrepresented</a:t>
            </a:r>
            <a:r>
              <a:rPr dirty="0" sz="2000" spc="-60">
                <a:solidFill>
                  <a:srgbClr val="6F2F9F"/>
                </a:solidFill>
                <a:latin typeface="Carlito"/>
                <a:cs typeface="Carlito"/>
              </a:rPr>
              <a:t> </a:t>
            </a: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Race/Ethnicity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4528971" y="2815335"/>
            <a:ext cx="2040889" cy="2040889"/>
            <a:chOff x="4528971" y="2815335"/>
            <a:chExt cx="2040889" cy="2040889"/>
          </a:xfrm>
        </p:grpSpPr>
        <p:sp>
          <p:nvSpPr>
            <p:cNvPr id="12" name="object 12"/>
            <p:cNvSpPr/>
            <p:nvPr/>
          </p:nvSpPr>
          <p:spPr>
            <a:xfrm>
              <a:off x="4957190" y="2824860"/>
              <a:ext cx="1612900" cy="2031364"/>
            </a:xfrm>
            <a:custGeom>
              <a:avLst/>
              <a:gdLst/>
              <a:ahLst/>
              <a:cxnLst/>
              <a:rect l="l" t="t" r="r" b="b"/>
              <a:pathLst>
                <a:path w="1612900" h="2031364">
                  <a:moveTo>
                    <a:pt x="596900" y="0"/>
                  </a:moveTo>
                  <a:lnTo>
                    <a:pt x="596900" y="1015619"/>
                  </a:lnTo>
                  <a:lnTo>
                    <a:pt x="0" y="1837182"/>
                  </a:lnTo>
                  <a:lnTo>
                    <a:pt x="40649" y="1865220"/>
                  </a:lnTo>
                  <a:lnTo>
                    <a:pt x="82475" y="1891171"/>
                  </a:lnTo>
                  <a:lnTo>
                    <a:pt x="125397" y="1915007"/>
                  </a:lnTo>
                  <a:lnTo>
                    <a:pt x="169331" y="1936701"/>
                  </a:lnTo>
                  <a:lnTo>
                    <a:pt x="214198" y="1956227"/>
                  </a:lnTo>
                  <a:lnTo>
                    <a:pt x="259915" y="1973557"/>
                  </a:lnTo>
                  <a:lnTo>
                    <a:pt x="306401" y="1988664"/>
                  </a:lnTo>
                  <a:lnTo>
                    <a:pt x="353574" y="2001521"/>
                  </a:lnTo>
                  <a:lnTo>
                    <a:pt x="401353" y="2012101"/>
                  </a:lnTo>
                  <a:lnTo>
                    <a:pt x="449657" y="2020377"/>
                  </a:lnTo>
                  <a:lnTo>
                    <a:pt x="498404" y="2026322"/>
                  </a:lnTo>
                  <a:lnTo>
                    <a:pt x="547512" y="2029909"/>
                  </a:lnTo>
                  <a:lnTo>
                    <a:pt x="596900" y="2031111"/>
                  </a:lnTo>
                  <a:lnTo>
                    <a:pt x="644703" y="2030005"/>
                  </a:lnTo>
                  <a:lnTo>
                    <a:pt x="691937" y="2026722"/>
                  </a:lnTo>
                  <a:lnTo>
                    <a:pt x="738554" y="2021309"/>
                  </a:lnTo>
                  <a:lnTo>
                    <a:pt x="784504" y="2013815"/>
                  </a:lnTo>
                  <a:lnTo>
                    <a:pt x="829740" y="2004290"/>
                  </a:lnTo>
                  <a:lnTo>
                    <a:pt x="874211" y="1992782"/>
                  </a:lnTo>
                  <a:lnTo>
                    <a:pt x="917870" y="1979339"/>
                  </a:lnTo>
                  <a:lnTo>
                    <a:pt x="960668" y="1964011"/>
                  </a:lnTo>
                  <a:lnTo>
                    <a:pt x="1002555" y="1946846"/>
                  </a:lnTo>
                  <a:lnTo>
                    <a:pt x="1043483" y="1927893"/>
                  </a:lnTo>
                  <a:lnTo>
                    <a:pt x="1083404" y="1907201"/>
                  </a:lnTo>
                  <a:lnTo>
                    <a:pt x="1122268" y="1884818"/>
                  </a:lnTo>
                  <a:lnTo>
                    <a:pt x="1160027" y="1860794"/>
                  </a:lnTo>
                  <a:lnTo>
                    <a:pt x="1196632" y="1835177"/>
                  </a:lnTo>
                  <a:lnTo>
                    <a:pt x="1232034" y="1808016"/>
                  </a:lnTo>
                  <a:lnTo>
                    <a:pt x="1266185" y="1779359"/>
                  </a:lnTo>
                  <a:lnTo>
                    <a:pt x="1299035" y="1749255"/>
                  </a:lnTo>
                  <a:lnTo>
                    <a:pt x="1330536" y="1717754"/>
                  </a:lnTo>
                  <a:lnTo>
                    <a:pt x="1360640" y="1684904"/>
                  </a:lnTo>
                  <a:lnTo>
                    <a:pt x="1389297" y="1650753"/>
                  </a:lnTo>
                  <a:lnTo>
                    <a:pt x="1416458" y="1615351"/>
                  </a:lnTo>
                  <a:lnTo>
                    <a:pt x="1442075" y="1578746"/>
                  </a:lnTo>
                  <a:lnTo>
                    <a:pt x="1466099" y="1540987"/>
                  </a:lnTo>
                  <a:lnTo>
                    <a:pt x="1488482" y="1502123"/>
                  </a:lnTo>
                  <a:lnTo>
                    <a:pt x="1509174" y="1462202"/>
                  </a:lnTo>
                  <a:lnTo>
                    <a:pt x="1528127" y="1421274"/>
                  </a:lnTo>
                  <a:lnTo>
                    <a:pt x="1545292" y="1379387"/>
                  </a:lnTo>
                  <a:lnTo>
                    <a:pt x="1560620" y="1336589"/>
                  </a:lnTo>
                  <a:lnTo>
                    <a:pt x="1574063" y="1292930"/>
                  </a:lnTo>
                  <a:lnTo>
                    <a:pt x="1585571" y="1248459"/>
                  </a:lnTo>
                  <a:lnTo>
                    <a:pt x="1595096" y="1203223"/>
                  </a:lnTo>
                  <a:lnTo>
                    <a:pt x="1602590" y="1157273"/>
                  </a:lnTo>
                  <a:lnTo>
                    <a:pt x="1608003" y="1110656"/>
                  </a:lnTo>
                  <a:lnTo>
                    <a:pt x="1611286" y="1063422"/>
                  </a:lnTo>
                  <a:lnTo>
                    <a:pt x="1612391" y="1015619"/>
                  </a:lnTo>
                  <a:lnTo>
                    <a:pt x="1611286" y="967805"/>
                  </a:lnTo>
                  <a:lnTo>
                    <a:pt x="1608003" y="920560"/>
                  </a:lnTo>
                  <a:lnTo>
                    <a:pt x="1602590" y="873934"/>
                  </a:lnTo>
                  <a:lnTo>
                    <a:pt x="1595096" y="827975"/>
                  </a:lnTo>
                  <a:lnTo>
                    <a:pt x="1585571" y="782731"/>
                  </a:lnTo>
                  <a:lnTo>
                    <a:pt x="1574063" y="738252"/>
                  </a:lnTo>
                  <a:lnTo>
                    <a:pt x="1560620" y="694586"/>
                  </a:lnTo>
                  <a:lnTo>
                    <a:pt x="1545292" y="651782"/>
                  </a:lnTo>
                  <a:lnTo>
                    <a:pt x="1528127" y="609888"/>
                  </a:lnTo>
                  <a:lnTo>
                    <a:pt x="1509174" y="568954"/>
                  </a:lnTo>
                  <a:lnTo>
                    <a:pt x="1488482" y="529028"/>
                  </a:lnTo>
                  <a:lnTo>
                    <a:pt x="1466099" y="490159"/>
                  </a:lnTo>
                  <a:lnTo>
                    <a:pt x="1442075" y="452395"/>
                  </a:lnTo>
                  <a:lnTo>
                    <a:pt x="1416458" y="415786"/>
                  </a:lnTo>
                  <a:lnTo>
                    <a:pt x="1389297" y="380380"/>
                  </a:lnTo>
                  <a:lnTo>
                    <a:pt x="1360640" y="346226"/>
                  </a:lnTo>
                  <a:lnTo>
                    <a:pt x="1330536" y="313373"/>
                  </a:lnTo>
                  <a:lnTo>
                    <a:pt x="1299035" y="281869"/>
                  </a:lnTo>
                  <a:lnTo>
                    <a:pt x="1266185" y="251763"/>
                  </a:lnTo>
                  <a:lnTo>
                    <a:pt x="1232034" y="223104"/>
                  </a:lnTo>
                  <a:lnTo>
                    <a:pt x="1196632" y="195941"/>
                  </a:lnTo>
                  <a:lnTo>
                    <a:pt x="1160027" y="170322"/>
                  </a:lnTo>
                  <a:lnTo>
                    <a:pt x="1122268" y="146297"/>
                  </a:lnTo>
                  <a:lnTo>
                    <a:pt x="1083404" y="123913"/>
                  </a:lnTo>
                  <a:lnTo>
                    <a:pt x="1043483" y="103220"/>
                  </a:lnTo>
                  <a:lnTo>
                    <a:pt x="1002555" y="84266"/>
                  </a:lnTo>
                  <a:lnTo>
                    <a:pt x="960668" y="67100"/>
                  </a:lnTo>
                  <a:lnTo>
                    <a:pt x="917870" y="51772"/>
                  </a:lnTo>
                  <a:lnTo>
                    <a:pt x="874211" y="38329"/>
                  </a:lnTo>
                  <a:lnTo>
                    <a:pt x="829740" y="26820"/>
                  </a:lnTo>
                  <a:lnTo>
                    <a:pt x="784504" y="17295"/>
                  </a:lnTo>
                  <a:lnTo>
                    <a:pt x="738554" y="9801"/>
                  </a:lnTo>
                  <a:lnTo>
                    <a:pt x="691937" y="4388"/>
                  </a:lnTo>
                  <a:lnTo>
                    <a:pt x="644703" y="1105"/>
                  </a:lnTo>
                  <a:lnTo>
                    <a:pt x="596900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538496" y="2824860"/>
              <a:ext cx="1016000" cy="1837689"/>
            </a:xfrm>
            <a:custGeom>
              <a:avLst/>
              <a:gdLst/>
              <a:ahLst/>
              <a:cxnLst/>
              <a:rect l="l" t="t" r="r" b="b"/>
              <a:pathLst>
                <a:path w="1016000" h="1837689">
                  <a:moveTo>
                    <a:pt x="1015594" y="0"/>
                  </a:moveTo>
                  <a:lnTo>
                    <a:pt x="966986" y="1161"/>
                  </a:lnTo>
                  <a:lnTo>
                    <a:pt x="918743" y="4622"/>
                  </a:lnTo>
                  <a:lnTo>
                    <a:pt x="870939" y="10346"/>
                  </a:lnTo>
                  <a:lnTo>
                    <a:pt x="823642" y="18297"/>
                  </a:lnTo>
                  <a:lnTo>
                    <a:pt x="776925" y="28438"/>
                  </a:lnTo>
                  <a:lnTo>
                    <a:pt x="730859" y="40733"/>
                  </a:lnTo>
                  <a:lnTo>
                    <a:pt x="685514" y="55145"/>
                  </a:lnTo>
                  <a:lnTo>
                    <a:pt x="640962" y="71640"/>
                  </a:lnTo>
                  <a:lnTo>
                    <a:pt x="597274" y="90179"/>
                  </a:lnTo>
                  <a:lnTo>
                    <a:pt x="554521" y="110728"/>
                  </a:lnTo>
                  <a:lnTo>
                    <a:pt x="512773" y="133249"/>
                  </a:lnTo>
                  <a:lnTo>
                    <a:pt x="472102" y="157706"/>
                  </a:lnTo>
                  <a:lnTo>
                    <a:pt x="432579" y="184064"/>
                  </a:lnTo>
                  <a:lnTo>
                    <a:pt x="394276" y="212285"/>
                  </a:lnTo>
                  <a:lnTo>
                    <a:pt x="357262" y="242333"/>
                  </a:lnTo>
                  <a:lnTo>
                    <a:pt x="321609" y="274173"/>
                  </a:lnTo>
                  <a:lnTo>
                    <a:pt x="287389" y="307768"/>
                  </a:lnTo>
                  <a:lnTo>
                    <a:pt x="254672" y="343081"/>
                  </a:lnTo>
                  <a:lnTo>
                    <a:pt x="223529" y="380077"/>
                  </a:lnTo>
                  <a:lnTo>
                    <a:pt x="194031" y="418718"/>
                  </a:lnTo>
                  <a:lnTo>
                    <a:pt x="166824" y="458035"/>
                  </a:lnTo>
                  <a:lnTo>
                    <a:pt x="141713" y="498173"/>
                  </a:lnTo>
                  <a:lnTo>
                    <a:pt x="118688" y="539063"/>
                  </a:lnTo>
                  <a:lnTo>
                    <a:pt x="97739" y="580638"/>
                  </a:lnTo>
                  <a:lnTo>
                    <a:pt x="78853" y="622829"/>
                  </a:lnTo>
                  <a:lnTo>
                    <a:pt x="62021" y="665568"/>
                  </a:lnTo>
                  <a:lnTo>
                    <a:pt x="47232" y="708788"/>
                  </a:lnTo>
                  <a:lnTo>
                    <a:pt x="34475" y="752419"/>
                  </a:lnTo>
                  <a:lnTo>
                    <a:pt x="23739" y="796394"/>
                  </a:lnTo>
                  <a:lnTo>
                    <a:pt x="15014" y="840644"/>
                  </a:lnTo>
                  <a:lnTo>
                    <a:pt x="8288" y="885102"/>
                  </a:lnTo>
                  <a:lnTo>
                    <a:pt x="3551" y="929700"/>
                  </a:lnTo>
                  <a:lnTo>
                    <a:pt x="791" y="974369"/>
                  </a:lnTo>
                  <a:lnTo>
                    <a:pt x="0" y="1019040"/>
                  </a:lnTo>
                  <a:lnTo>
                    <a:pt x="1164" y="1063647"/>
                  </a:lnTo>
                  <a:lnTo>
                    <a:pt x="4274" y="1108121"/>
                  </a:lnTo>
                  <a:lnTo>
                    <a:pt x="9319" y="1152393"/>
                  </a:lnTo>
                  <a:lnTo>
                    <a:pt x="16288" y="1196395"/>
                  </a:lnTo>
                  <a:lnTo>
                    <a:pt x="25171" y="1240060"/>
                  </a:lnTo>
                  <a:lnTo>
                    <a:pt x="35956" y="1283320"/>
                  </a:lnTo>
                  <a:lnTo>
                    <a:pt x="48632" y="1326105"/>
                  </a:lnTo>
                  <a:lnTo>
                    <a:pt x="63190" y="1368348"/>
                  </a:lnTo>
                  <a:lnTo>
                    <a:pt x="79618" y="1409981"/>
                  </a:lnTo>
                  <a:lnTo>
                    <a:pt x="97905" y="1450936"/>
                  </a:lnTo>
                  <a:lnTo>
                    <a:pt x="118040" y="1491145"/>
                  </a:lnTo>
                  <a:lnTo>
                    <a:pt x="140014" y="1530538"/>
                  </a:lnTo>
                  <a:lnTo>
                    <a:pt x="163814" y="1569049"/>
                  </a:lnTo>
                  <a:lnTo>
                    <a:pt x="189431" y="1606609"/>
                  </a:lnTo>
                  <a:lnTo>
                    <a:pt x="216853" y="1643151"/>
                  </a:lnTo>
                  <a:lnTo>
                    <a:pt x="246069" y="1678604"/>
                  </a:lnTo>
                  <a:lnTo>
                    <a:pt x="277070" y="1712903"/>
                  </a:lnTo>
                  <a:lnTo>
                    <a:pt x="309843" y="1745978"/>
                  </a:lnTo>
                  <a:lnTo>
                    <a:pt x="344379" y="1777762"/>
                  </a:lnTo>
                  <a:lnTo>
                    <a:pt x="380666" y="1808186"/>
                  </a:lnTo>
                  <a:lnTo>
                    <a:pt x="418694" y="1837182"/>
                  </a:lnTo>
                  <a:lnTo>
                    <a:pt x="1015594" y="1015619"/>
                  </a:lnTo>
                  <a:lnTo>
                    <a:pt x="101559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538496" y="2824860"/>
              <a:ext cx="1016000" cy="1837689"/>
            </a:xfrm>
            <a:custGeom>
              <a:avLst/>
              <a:gdLst/>
              <a:ahLst/>
              <a:cxnLst/>
              <a:rect l="l" t="t" r="r" b="b"/>
              <a:pathLst>
                <a:path w="1016000" h="1837689">
                  <a:moveTo>
                    <a:pt x="418694" y="1837182"/>
                  </a:moveTo>
                  <a:lnTo>
                    <a:pt x="380666" y="1808186"/>
                  </a:lnTo>
                  <a:lnTo>
                    <a:pt x="344379" y="1777762"/>
                  </a:lnTo>
                  <a:lnTo>
                    <a:pt x="309843" y="1745978"/>
                  </a:lnTo>
                  <a:lnTo>
                    <a:pt x="277070" y="1712903"/>
                  </a:lnTo>
                  <a:lnTo>
                    <a:pt x="246069" y="1678604"/>
                  </a:lnTo>
                  <a:lnTo>
                    <a:pt x="216853" y="1643151"/>
                  </a:lnTo>
                  <a:lnTo>
                    <a:pt x="189431" y="1606609"/>
                  </a:lnTo>
                  <a:lnTo>
                    <a:pt x="163814" y="1569049"/>
                  </a:lnTo>
                  <a:lnTo>
                    <a:pt x="140014" y="1530538"/>
                  </a:lnTo>
                  <a:lnTo>
                    <a:pt x="118040" y="1491145"/>
                  </a:lnTo>
                  <a:lnTo>
                    <a:pt x="97905" y="1450936"/>
                  </a:lnTo>
                  <a:lnTo>
                    <a:pt x="79618" y="1409981"/>
                  </a:lnTo>
                  <a:lnTo>
                    <a:pt x="63190" y="1368348"/>
                  </a:lnTo>
                  <a:lnTo>
                    <a:pt x="48632" y="1326105"/>
                  </a:lnTo>
                  <a:lnTo>
                    <a:pt x="35956" y="1283320"/>
                  </a:lnTo>
                  <a:lnTo>
                    <a:pt x="25171" y="1240060"/>
                  </a:lnTo>
                  <a:lnTo>
                    <a:pt x="16288" y="1196395"/>
                  </a:lnTo>
                  <a:lnTo>
                    <a:pt x="9319" y="1152393"/>
                  </a:lnTo>
                  <a:lnTo>
                    <a:pt x="4274" y="1108121"/>
                  </a:lnTo>
                  <a:lnTo>
                    <a:pt x="1164" y="1063647"/>
                  </a:lnTo>
                  <a:lnTo>
                    <a:pt x="0" y="1019040"/>
                  </a:lnTo>
                  <a:lnTo>
                    <a:pt x="791" y="974369"/>
                  </a:lnTo>
                  <a:lnTo>
                    <a:pt x="3551" y="929700"/>
                  </a:lnTo>
                  <a:lnTo>
                    <a:pt x="8288" y="885102"/>
                  </a:lnTo>
                  <a:lnTo>
                    <a:pt x="15014" y="840644"/>
                  </a:lnTo>
                  <a:lnTo>
                    <a:pt x="23739" y="796394"/>
                  </a:lnTo>
                  <a:lnTo>
                    <a:pt x="34475" y="752419"/>
                  </a:lnTo>
                  <a:lnTo>
                    <a:pt x="47232" y="708788"/>
                  </a:lnTo>
                  <a:lnTo>
                    <a:pt x="62021" y="665568"/>
                  </a:lnTo>
                  <a:lnTo>
                    <a:pt x="78853" y="622829"/>
                  </a:lnTo>
                  <a:lnTo>
                    <a:pt x="97739" y="580638"/>
                  </a:lnTo>
                  <a:lnTo>
                    <a:pt x="118688" y="539063"/>
                  </a:lnTo>
                  <a:lnTo>
                    <a:pt x="141713" y="498173"/>
                  </a:lnTo>
                  <a:lnTo>
                    <a:pt x="166824" y="458035"/>
                  </a:lnTo>
                  <a:lnTo>
                    <a:pt x="194031" y="418718"/>
                  </a:lnTo>
                  <a:lnTo>
                    <a:pt x="223529" y="380077"/>
                  </a:lnTo>
                  <a:lnTo>
                    <a:pt x="254672" y="343081"/>
                  </a:lnTo>
                  <a:lnTo>
                    <a:pt x="287389" y="307768"/>
                  </a:lnTo>
                  <a:lnTo>
                    <a:pt x="321609" y="274173"/>
                  </a:lnTo>
                  <a:lnTo>
                    <a:pt x="357262" y="242333"/>
                  </a:lnTo>
                  <a:lnTo>
                    <a:pt x="394276" y="212285"/>
                  </a:lnTo>
                  <a:lnTo>
                    <a:pt x="432579" y="184064"/>
                  </a:lnTo>
                  <a:lnTo>
                    <a:pt x="472102" y="157706"/>
                  </a:lnTo>
                  <a:lnTo>
                    <a:pt x="512773" y="133249"/>
                  </a:lnTo>
                  <a:lnTo>
                    <a:pt x="554521" y="110728"/>
                  </a:lnTo>
                  <a:lnTo>
                    <a:pt x="597274" y="90179"/>
                  </a:lnTo>
                  <a:lnTo>
                    <a:pt x="640962" y="71640"/>
                  </a:lnTo>
                  <a:lnTo>
                    <a:pt x="685514" y="55145"/>
                  </a:lnTo>
                  <a:lnTo>
                    <a:pt x="730859" y="40733"/>
                  </a:lnTo>
                  <a:lnTo>
                    <a:pt x="776925" y="28438"/>
                  </a:lnTo>
                  <a:lnTo>
                    <a:pt x="823642" y="18297"/>
                  </a:lnTo>
                  <a:lnTo>
                    <a:pt x="870939" y="10346"/>
                  </a:lnTo>
                  <a:lnTo>
                    <a:pt x="918743" y="4622"/>
                  </a:lnTo>
                  <a:lnTo>
                    <a:pt x="966986" y="1161"/>
                  </a:lnTo>
                  <a:lnTo>
                    <a:pt x="1015594" y="0"/>
                  </a:lnTo>
                  <a:lnTo>
                    <a:pt x="1015594" y="1015619"/>
                  </a:lnTo>
                  <a:lnTo>
                    <a:pt x="418694" y="183718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5849873" y="3852164"/>
            <a:ext cx="3740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rlito"/>
                <a:cs typeface="Carlito"/>
              </a:rPr>
              <a:t>60%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3911" y="3538473"/>
            <a:ext cx="3740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Carlito"/>
                <a:cs typeface="Carlito"/>
              </a:rPr>
              <a:t>40%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55058" y="5116829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140208" y="0"/>
                </a:moveTo>
                <a:lnTo>
                  <a:pt x="0" y="0"/>
                </a:lnTo>
                <a:lnTo>
                  <a:pt x="0" y="140208"/>
                </a:lnTo>
                <a:lnTo>
                  <a:pt x="140208" y="140208"/>
                </a:lnTo>
                <a:lnTo>
                  <a:pt x="140208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08726" y="5116829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140208" y="0"/>
                </a:moveTo>
                <a:lnTo>
                  <a:pt x="0" y="0"/>
                </a:lnTo>
                <a:lnTo>
                  <a:pt x="0" y="140208"/>
                </a:lnTo>
                <a:lnTo>
                  <a:pt x="140208" y="140208"/>
                </a:lnTo>
                <a:lnTo>
                  <a:pt x="14020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847590" y="4994275"/>
            <a:ext cx="170370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6495" algn="l"/>
              </a:tabLst>
            </a:pPr>
            <a:r>
              <a:rPr dirty="0" sz="2000" spc="-5">
                <a:solidFill>
                  <a:srgbClr val="6F2F9F"/>
                </a:solidFill>
                <a:latin typeface="Carlito"/>
                <a:cs typeface="Carlito"/>
              </a:rPr>
              <a:t>Fem</a:t>
            </a:r>
            <a:r>
              <a:rPr dirty="0" sz="2000" spc="-15">
                <a:solidFill>
                  <a:srgbClr val="6F2F9F"/>
                </a:solidFill>
                <a:latin typeface="Carlito"/>
                <a:cs typeface="Carlito"/>
              </a:rPr>
              <a:t>a</a:t>
            </a:r>
            <a:r>
              <a:rPr dirty="0" sz="2000" spc="5">
                <a:solidFill>
                  <a:srgbClr val="6F2F9F"/>
                </a:solidFill>
                <a:latin typeface="Carlito"/>
                <a:cs typeface="Carlito"/>
              </a:rPr>
              <a:t>l</a:t>
            </a: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e</a:t>
            </a: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	</a:t>
            </a: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M</a:t>
            </a:r>
            <a:r>
              <a:rPr dirty="0" sz="2000" spc="-10">
                <a:solidFill>
                  <a:srgbClr val="6F2F9F"/>
                </a:solidFill>
                <a:latin typeface="Carlito"/>
                <a:cs typeface="Carlito"/>
              </a:rPr>
              <a:t>a</a:t>
            </a:r>
            <a:r>
              <a:rPr dirty="0" sz="2000" spc="5">
                <a:solidFill>
                  <a:srgbClr val="6F2F9F"/>
                </a:solidFill>
                <a:latin typeface="Carlito"/>
                <a:cs typeface="Carlito"/>
              </a:rPr>
              <a:t>l</a:t>
            </a:r>
            <a:r>
              <a:rPr dirty="0" sz="2000">
                <a:solidFill>
                  <a:srgbClr val="6F2F9F"/>
                </a:solidFill>
                <a:latin typeface="Carlito"/>
                <a:cs typeface="Carlito"/>
              </a:rPr>
              <a:t>e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2470" y="484073"/>
            <a:ext cx="6486525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What </a:t>
            </a:r>
            <a:r>
              <a:rPr dirty="0"/>
              <a:t>is </a:t>
            </a:r>
            <a:r>
              <a:rPr dirty="0" spc="-30"/>
              <a:t>ECU</a:t>
            </a:r>
            <a:r>
              <a:rPr dirty="0" spc="-65"/>
              <a:t> </a:t>
            </a:r>
            <a:r>
              <a:rPr dirty="0" spc="-30"/>
              <a:t>GROW?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8009" y="1996262"/>
            <a:ext cx="9950450" cy="2731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66750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582A89"/>
                </a:solidFill>
                <a:latin typeface="Carlito"/>
                <a:cs typeface="Carlito"/>
              </a:rPr>
              <a:t>G</a:t>
            </a:r>
            <a:r>
              <a:rPr dirty="0" sz="4800" spc="-5">
                <a:solidFill>
                  <a:srgbClr val="582A89"/>
                </a:solidFill>
                <a:latin typeface="Carlito"/>
                <a:cs typeface="Carlito"/>
              </a:rPr>
              <a:t>uided </a:t>
            </a:r>
            <a:r>
              <a:rPr dirty="0" sz="4800" spc="-10" b="1">
                <a:solidFill>
                  <a:srgbClr val="582A89"/>
                </a:solidFill>
                <a:latin typeface="Carlito"/>
                <a:cs typeface="Carlito"/>
              </a:rPr>
              <a:t>R</a:t>
            </a:r>
            <a:r>
              <a:rPr dirty="0" sz="4800" spc="-10">
                <a:solidFill>
                  <a:srgbClr val="582A89"/>
                </a:solidFill>
                <a:latin typeface="Carlito"/>
                <a:cs typeface="Carlito"/>
              </a:rPr>
              <a:t>eflection </a:t>
            </a:r>
            <a:r>
              <a:rPr dirty="0" sz="4800" b="1">
                <a:solidFill>
                  <a:srgbClr val="582A89"/>
                </a:solidFill>
                <a:latin typeface="Carlito"/>
                <a:cs typeface="Carlito"/>
              </a:rPr>
              <a:t>O</a:t>
            </a:r>
            <a:r>
              <a:rPr dirty="0" sz="4800">
                <a:solidFill>
                  <a:srgbClr val="582A89"/>
                </a:solidFill>
                <a:latin typeface="Carlito"/>
                <a:cs typeface="Carlito"/>
              </a:rPr>
              <a:t>n</a:t>
            </a:r>
            <a:r>
              <a:rPr dirty="0" sz="4800" spc="2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4800" spc="-5" b="1">
                <a:solidFill>
                  <a:srgbClr val="582A89"/>
                </a:solidFill>
                <a:latin typeface="Carlito"/>
                <a:cs typeface="Carlito"/>
              </a:rPr>
              <a:t>W</a:t>
            </a:r>
            <a:r>
              <a:rPr dirty="0" sz="4800" spc="-5">
                <a:solidFill>
                  <a:srgbClr val="582A89"/>
                </a:solidFill>
                <a:latin typeface="Carlito"/>
                <a:cs typeface="Carlito"/>
              </a:rPr>
              <a:t>ork</a:t>
            </a:r>
            <a:endParaRPr sz="48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325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Help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students </a:t>
            </a:r>
            <a:r>
              <a:rPr dirty="0" sz="3200" spc="-20">
                <a:solidFill>
                  <a:srgbClr val="582A89"/>
                </a:solidFill>
                <a:latin typeface="Carlito"/>
                <a:cs typeface="Carlito"/>
              </a:rPr>
              <a:t>translate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what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they </a:t>
            </a:r>
            <a:r>
              <a:rPr dirty="0" sz="3200" spc="-20">
                <a:solidFill>
                  <a:srgbClr val="582A89"/>
                </a:solidFill>
                <a:latin typeface="Carlito"/>
                <a:cs typeface="Carlito"/>
              </a:rPr>
              <a:t>have </a:t>
            </a: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learned </a:t>
            </a:r>
            <a:r>
              <a:rPr dirty="0" sz="3200" spc="-20">
                <a:solidFill>
                  <a:srgbClr val="582A89"/>
                </a:solidFill>
                <a:latin typeface="Carlito"/>
                <a:cs typeface="Carlito"/>
              </a:rPr>
              <a:t>from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their  </a:t>
            </a:r>
            <a:r>
              <a:rPr dirty="0" sz="3200" spc="-15">
                <a:solidFill>
                  <a:srgbClr val="582A89"/>
                </a:solidFill>
                <a:latin typeface="Carlito"/>
                <a:cs typeface="Carlito"/>
              </a:rPr>
              <a:t>ECU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jobs </a:t>
            </a:r>
            <a:r>
              <a:rPr dirty="0" sz="3200" spc="-25">
                <a:solidFill>
                  <a:srgbClr val="582A89"/>
                </a:solidFill>
                <a:latin typeface="Carlito"/>
                <a:cs typeface="Carlito"/>
              </a:rPr>
              <a:t>to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their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future</a:t>
            </a:r>
            <a:r>
              <a:rPr dirty="0" sz="3200" spc="3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20">
                <a:solidFill>
                  <a:srgbClr val="582A89"/>
                </a:solidFill>
                <a:latin typeface="Carlito"/>
                <a:cs typeface="Carlito"/>
              </a:rPr>
              <a:t>careers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Set of </a:t>
            </a: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5 </a:t>
            </a:r>
            <a:r>
              <a:rPr dirty="0" sz="3200" spc="-15">
                <a:solidFill>
                  <a:srgbClr val="582A89"/>
                </a:solidFill>
                <a:latin typeface="Carlito"/>
                <a:cs typeface="Carlito"/>
              </a:rPr>
              <a:t>core</a:t>
            </a:r>
            <a:r>
              <a:rPr dirty="0" sz="3200" spc="-55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competencies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2229" y="275285"/>
            <a:ext cx="8111490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10"/>
              <a:t>LEADERSHIP</a:t>
            </a:r>
            <a:r>
              <a:rPr dirty="0" sz="5400" spc="-55"/>
              <a:t> </a:t>
            </a:r>
            <a:r>
              <a:rPr dirty="0" sz="5400" spc="-15"/>
              <a:t>COMPETENCIES</a:t>
            </a:r>
            <a:endParaRPr sz="5400"/>
          </a:p>
        </p:txBody>
      </p:sp>
      <p:sp>
        <p:nvSpPr>
          <p:cNvPr id="3" name="object 3"/>
          <p:cNvSpPr/>
          <p:nvPr/>
        </p:nvSpPr>
        <p:spPr>
          <a:xfrm>
            <a:off x="1091522" y="1815083"/>
            <a:ext cx="2575709" cy="2136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50210" y="1810957"/>
            <a:ext cx="1820939" cy="22066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639904" y="1885688"/>
            <a:ext cx="1947802" cy="18934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21600" y="4355591"/>
            <a:ext cx="2512887" cy="18220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637669" y="4174591"/>
            <a:ext cx="2198296" cy="20108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7736" y="224993"/>
            <a:ext cx="6839584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COMPETENCY</a:t>
            </a:r>
            <a:r>
              <a:rPr dirty="0" spc="-65"/>
              <a:t> </a:t>
            </a:r>
            <a:r>
              <a:rPr dirty="0" spc="-5"/>
              <a:t>WHEEL</a:t>
            </a:r>
          </a:p>
        </p:txBody>
      </p:sp>
      <p:sp>
        <p:nvSpPr>
          <p:cNvPr id="3" name="object 3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08106" y="1454061"/>
            <a:ext cx="4860177" cy="4865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7714" y="52781"/>
            <a:ext cx="792480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40" b="1">
                <a:solidFill>
                  <a:srgbClr val="582A89"/>
                </a:solidFill>
                <a:latin typeface="Carlito"/>
                <a:cs typeface="Carlito"/>
              </a:rPr>
              <a:t>Effective</a:t>
            </a:r>
            <a:r>
              <a:rPr dirty="0" sz="6000" spc="-45" b="1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6000" spc="-10" b="1">
                <a:solidFill>
                  <a:srgbClr val="582A89"/>
                </a:solidFill>
                <a:latin typeface="Carlito"/>
                <a:cs typeface="Carlito"/>
              </a:rPr>
              <a:t>Communication</a:t>
            </a:r>
            <a:endParaRPr sz="6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9197" y="1518666"/>
            <a:ext cx="9900285" cy="1854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Ability </a:t>
            </a:r>
            <a:r>
              <a:rPr dirty="0" sz="4000" spc="-25">
                <a:solidFill>
                  <a:srgbClr val="582A89"/>
                </a:solidFill>
                <a:latin typeface="Carlito"/>
                <a:cs typeface="Carlito"/>
              </a:rPr>
              <a:t>to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listen effectively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and </a:t>
            </a:r>
            <a:r>
              <a:rPr dirty="0" sz="4000" spc="-30">
                <a:solidFill>
                  <a:srgbClr val="582A89"/>
                </a:solidFill>
                <a:latin typeface="Carlito"/>
                <a:cs typeface="Carlito"/>
              </a:rPr>
              <a:t>relay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information 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via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written,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verbal,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and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non-verbal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means in a  </a:t>
            </a:r>
            <a:r>
              <a:rPr dirty="0" sz="4000" spc="-45">
                <a:solidFill>
                  <a:srgbClr val="582A89"/>
                </a:solidFill>
                <a:latin typeface="Carlito"/>
                <a:cs typeface="Carlito"/>
              </a:rPr>
              <a:t>way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that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is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understood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by </a:t>
            </a:r>
            <a:r>
              <a:rPr dirty="0" sz="4000">
                <a:solidFill>
                  <a:srgbClr val="582A89"/>
                </a:solidFill>
                <a:latin typeface="Carlito"/>
                <a:cs typeface="Carlito"/>
              </a:rPr>
              <a:t>the </a:t>
            </a:r>
            <a:r>
              <a:rPr dirty="0" sz="4000" spc="-30">
                <a:solidFill>
                  <a:srgbClr val="582A89"/>
                </a:solidFill>
                <a:latin typeface="Carlito"/>
                <a:cs typeface="Carlito"/>
              </a:rPr>
              <a:t>target</a:t>
            </a:r>
            <a:r>
              <a:rPr dirty="0" sz="4000" spc="7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audience.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4901" y="91566"/>
            <a:ext cx="792353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0"/>
              <a:t>Effective</a:t>
            </a:r>
            <a:r>
              <a:rPr dirty="0" spc="-55"/>
              <a:t> </a:t>
            </a:r>
            <a:r>
              <a:rPr dirty="0" spc="-10"/>
              <a:t>Communication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6868" y="1553689"/>
            <a:ext cx="2371725" cy="295211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30">
                <a:solidFill>
                  <a:srgbClr val="582A89"/>
                </a:solidFill>
                <a:latin typeface="Carlito"/>
                <a:cs typeface="Carlito"/>
              </a:rPr>
              <a:t>Verbal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30">
                <a:solidFill>
                  <a:srgbClr val="582A89"/>
                </a:solidFill>
                <a:latin typeface="Carlito"/>
                <a:cs typeface="Carlito"/>
              </a:rPr>
              <a:t>Written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20">
                <a:solidFill>
                  <a:srgbClr val="582A89"/>
                </a:solidFill>
                <a:latin typeface="Carlito"/>
                <a:cs typeface="Carlito"/>
              </a:rPr>
              <a:t>Non-Verbal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5">
                <a:solidFill>
                  <a:srgbClr val="582A89"/>
                </a:solidFill>
                <a:latin typeface="Carlito"/>
                <a:cs typeface="Carlito"/>
              </a:rPr>
              <a:t>Professional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Timely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4960620"/>
            <a:ext cx="12192000" cy="1816735"/>
            <a:chOff x="0" y="4960620"/>
            <a:chExt cx="12192000" cy="1816735"/>
          </a:xfrm>
        </p:grpSpPr>
        <p:sp>
          <p:nvSpPr>
            <p:cNvPr id="5" name="object 5"/>
            <p:cNvSpPr/>
            <p:nvPr/>
          </p:nvSpPr>
          <p:spPr>
            <a:xfrm>
              <a:off x="0" y="6498336"/>
              <a:ext cx="12192000" cy="0"/>
            </a:xfrm>
            <a:custGeom>
              <a:avLst/>
              <a:gdLst/>
              <a:ahLst/>
              <a:cxnLst/>
              <a:rect l="l" t="t" r="r" b="b"/>
              <a:pathLst>
                <a:path w="12192000" h="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ln w="6350">
              <a:solidFill>
                <a:srgbClr val="582A8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200131" y="4960620"/>
              <a:ext cx="1938527" cy="181660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1389" y="53085"/>
            <a:ext cx="616394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40" b="1">
                <a:solidFill>
                  <a:srgbClr val="582A89"/>
                </a:solidFill>
                <a:latin typeface="Carlito"/>
                <a:cs typeface="Carlito"/>
              </a:rPr>
              <a:t>Effective</a:t>
            </a:r>
            <a:r>
              <a:rPr dirty="0" sz="6000" spc="-50" b="1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6000" spc="-15" b="1">
                <a:solidFill>
                  <a:srgbClr val="582A89"/>
                </a:solidFill>
                <a:latin typeface="Carlito"/>
                <a:cs typeface="Carlito"/>
              </a:rPr>
              <a:t>Reasoning</a:t>
            </a:r>
            <a:endParaRPr sz="6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661" y="1492961"/>
            <a:ext cx="11612880" cy="1854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127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Ability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to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identify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challenges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and </a:t>
            </a:r>
            <a:r>
              <a:rPr dirty="0" sz="4000" spc="-25">
                <a:solidFill>
                  <a:srgbClr val="582A89"/>
                </a:solidFill>
                <a:latin typeface="Carlito"/>
                <a:cs typeface="Carlito"/>
              </a:rPr>
              <a:t>form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alternative 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solutions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and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approaches </a:t>
            </a:r>
            <a:r>
              <a:rPr dirty="0" sz="4000" spc="-25">
                <a:solidFill>
                  <a:srgbClr val="582A89"/>
                </a:solidFill>
                <a:latin typeface="Carlito"/>
                <a:cs typeface="Carlito"/>
              </a:rPr>
              <a:t>to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problems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using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logic while  </a:t>
            </a:r>
            <a:r>
              <a:rPr dirty="0" sz="4000" spc="-10">
                <a:solidFill>
                  <a:srgbClr val="582A89"/>
                </a:solidFill>
                <a:latin typeface="Carlito"/>
                <a:cs typeface="Carlito"/>
              </a:rPr>
              <a:t>maintaining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the </a:t>
            </a:r>
            <a:r>
              <a:rPr dirty="0" sz="4000" spc="-15">
                <a:solidFill>
                  <a:srgbClr val="582A89"/>
                </a:solidFill>
                <a:latin typeface="Carlito"/>
                <a:cs typeface="Carlito"/>
              </a:rPr>
              <a:t>integrity </a:t>
            </a:r>
            <a:r>
              <a:rPr dirty="0" sz="4000" spc="-5">
                <a:solidFill>
                  <a:srgbClr val="582A89"/>
                </a:solidFill>
                <a:latin typeface="Carlito"/>
                <a:cs typeface="Carlito"/>
              </a:rPr>
              <a:t>of </a:t>
            </a:r>
            <a:r>
              <a:rPr dirty="0" sz="4000">
                <a:solidFill>
                  <a:srgbClr val="582A89"/>
                </a:solidFill>
                <a:latin typeface="Carlito"/>
                <a:cs typeface="Carlito"/>
              </a:rPr>
              <a:t>all</a:t>
            </a:r>
            <a:r>
              <a:rPr dirty="0" sz="4000" spc="5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4000" spc="-20">
                <a:solidFill>
                  <a:srgbClr val="582A89"/>
                </a:solidFill>
                <a:latin typeface="Carlito"/>
                <a:cs typeface="Carlito"/>
              </a:rPr>
              <a:t>individuals/organizations.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49833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6350">
            <a:solidFill>
              <a:srgbClr val="582A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1201" y="80213"/>
            <a:ext cx="616585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0"/>
              <a:t>Effective </a:t>
            </a:r>
            <a:r>
              <a:rPr dirty="0" spc="-15"/>
              <a:t>Reasoning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6868" y="1349541"/>
            <a:ext cx="6109335" cy="2367280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5">
                <a:solidFill>
                  <a:srgbClr val="582A89"/>
                </a:solidFill>
                <a:latin typeface="Carlito"/>
                <a:cs typeface="Carlito"/>
              </a:rPr>
              <a:t>Information</a:t>
            </a:r>
            <a:r>
              <a:rPr dirty="0" sz="3200" spc="3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gathering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20">
                <a:solidFill>
                  <a:srgbClr val="582A89"/>
                </a:solidFill>
                <a:latin typeface="Carlito"/>
                <a:cs typeface="Carlito"/>
              </a:rPr>
              <a:t>Value-based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decision-making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Problem-solving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Ask what would </a:t>
            </a:r>
            <a:r>
              <a:rPr dirty="0" sz="3200" spc="-35">
                <a:solidFill>
                  <a:srgbClr val="582A89"/>
                </a:solidFill>
                <a:latin typeface="Carlito"/>
                <a:cs typeface="Carlito"/>
              </a:rPr>
              <a:t>my </a:t>
            </a:r>
            <a:r>
              <a:rPr dirty="0" sz="3200">
                <a:solidFill>
                  <a:srgbClr val="582A89"/>
                </a:solidFill>
                <a:latin typeface="Carlito"/>
                <a:cs typeface="Carlito"/>
              </a:rPr>
              <a:t>supervisor</a:t>
            </a:r>
            <a:r>
              <a:rPr dirty="0" sz="3200" spc="-10">
                <a:solidFill>
                  <a:srgbClr val="582A89"/>
                </a:solidFill>
                <a:latin typeface="Carlito"/>
                <a:cs typeface="Carlito"/>
              </a:rPr>
              <a:t> </a:t>
            </a:r>
            <a:r>
              <a:rPr dirty="0" sz="3200" spc="-5">
                <a:solidFill>
                  <a:srgbClr val="582A89"/>
                </a:solidFill>
                <a:latin typeface="Carlito"/>
                <a:cs typeface="Carlito"/>
              </a:rPr>
              <a:t>do?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4718303"/>
            <a:ext cx="12192000" cy="2139950"/>
            <a:chOff x="0" y="4718303"/>
            <a:chExt cx="12192000" cy="2139950"/>
          </a:xfrm>
        </p:grpSpPr>
        <p:sp>
          <p:nvSpPr>
            <p:cNvPr id="5" name="object 5"/>
            <p:cNvSpPr/>
            <p:nvPr/>
          </p:nvSpPr>
          <p:spPr>
            <a:xfrm>
              <a:off x="0" y="6498335"/>
              <a:ext cx="12192000" cy="0"/>
            </a:xfrm>
            <a:custGeom>
              <a:avLst/>
              <a:gdLst/>
              <a:ahLst/>
              <a:cxnLst/>
              <a:rect l="l" t="t" r="r" b="b"/>
              <a:pathLst>
                <a:path w="12192000" h="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ln w="6350">
              <a:solidFill>
                <a:srgbClr val="582A8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218419" y="4718303"/>
              <a:ext cx="1973579" cy="21396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82296" y="5823203"/>
            <a:ext cx="1591055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82A8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2023-10-13T17:44:59Z</dcterms:created>
  <dcterms:modified xsi:type="dcterms:W3CDTF">2023-10-13T17:44:59Z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2023-10-13T00:00:00Z</vt:filetime>
  </property>
</Properties>
</file>